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Proxima Nova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regular.fntdata"/><Relationship Id="rId11" Type="http://schemas.openxmlformats.org/officeDocument/2006/relationships/slide" Target="slides/slide6.xml"/><Relationship Id="rId22" Type="http://schemas.openxmlformats.org/officeDocument/2006/relationships/font" Target="fonts/ProximaNova-italic.fntdata"/><Relationship Id="rId10" Type="http://schemas.openxmlformats.org/officeDocument/2006/relationships/slide" Target="slides/slide5.xml"/><Relationship Id="rId21" Type="http://schemas.openxmlformats.org/officeDocument/2006/relationships/font" Target="fonts/ProximaNova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ProximaNova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712c4151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712c4151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712c41512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712c41512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712c41512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712c41512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706f7a8a3b_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706f7a8a3b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712f93cbe9_5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712f93cbe9_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706f7a8a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706f7a8a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338fd91f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338fd91f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Hotspot of emissions sound of the </a:t>
            </a:r>
            <a:r>
              <a:rPr lang="en-GB"/>
              <a:t>pyrenees</a:t>
            </a:r>
            <a:r>
              <a:rPr lang="en-GB"/>
              <a:t> in Catalonia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Cumulative ammonia emissions from </a:t>
            </a:r>
            <a:r>
              <a:rPr b="1" lang="en-GB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Sum of monthly total IASI data</a:t>
            </a:r>
            <a:r>
              <a:rPr lang="en-GB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 dataset</a:t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Concentrated area in north-eastern Spain</a:t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Why?</a:t>
            </a:r>
            <a:endParaRPr b="1"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70921fc56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70921fc56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706f7a8a3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706f7a8a3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Era5 </a:t>
            </a:r>
            <a:r>
              <a:rPr lang="en-GB" sz="1800">
                <a:solidFill>
                  <a:srgbClr val="202729"/>
                </a:solidFill>
              </a:rPr>
              <a:t>Boundary layer height</a:t>
            </a:r>
            <a:endParaRPr sz="1800">
              <a:solidFill>
                <a:srgbClr val="20272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Font typeface="Arial"/>
              <a:buChar char="-"/>
            </a:pPr>
            <a:r>
              <a:rPr lang="en-GB" sz="1800">
                <a:solidFill>
                  <a:srgbClr val="202729"/>
                </a:solidFill>
              </a:rPr>
              <a:t>Friction velocity (u*)</a:t>
            </a:r>
            <a:endParaRPr sz="1800">
              <a:solidFill>
                <a:srgbClr val="20272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Font typeface="Arial"/>
              <a:buChar char="-"/>
            </a:pPr>
            <a:r>
              <a:rPr lang="en-GB" sz="1800">
                <a:solidFill>
                  <a:srgbClr val="202729"/>
                </a:solidFill>
              </a:rPr>
              <a:t>Wind speed and direction</a:t>
            </a:r>
            <a:endParaRPr sz="1800">
              <a:solidFill>
                <a:srgbClr val="20272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Font typeface="Arial"/>
              <a:buChar char="-"/>
            </a:pPr>
            <a:r>
              <a:rPr lang="en-GB" sz="1800">
                <a:solidFill>
                  <a:srgbClr val="202729"/>
                </a:solidFill>
              </a:rPr>
              <a:t>Surface temperature (at 2m)</a:t>
            </a:r>
            <a:endParaRPr sz="1800">
              <a:solidFill>
                <a:srgbClr val="20272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Font typeface="Arial"/>
              <a:buChar char="-"/>
            </a:pPr>
            <a:r>
              <a:rPr lang="en-GB" sz="1800">
                <a:solidFill>
                  <a:srgbClr val="202729"/>
                </a:solidFill>
              </a:rPr>
              <a:t>Dew point temperature (at 2m)</a:t>
            </a:r>
            <a:endParaRPr sz="1800">
              <a:solidFill>
                <a:srgbClr val="20272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Font typeface="Arial"/>
              <a:buChar char="-"/>
            </a:pPr>
            <a:r>
              <a:rPr lang="en-GB" sz="1800">
                <a:solidFill>
                  <a:srgbClr val="202729"/>
                </a:solidFill>
              </a:rPr>
              <a:t>Surface roughness (z)</a:t>
            </a:r>
            <a:endParaRPr sz="1800">
              <a:solidFill>
                <a:srgbClr val="20272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Font typeface="Arial"/>
              <a:buChar char="-"/>
            </a:pPr>
            <a:r>
              <a:rPr lang="en-GB" sz="1800">
                <a:solidFill>
                  <a:srgbClr val="202729"/>
                </a:solidFill>
              </a:rPr>
              <a:t>Total precipitation</a:t>
            </a:r>
            <a:endParaRPr sz="1800">
              <a:solidFill>
                <a:srgbClr val="20272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Font typeface="Arial"/>
              <a:buChar char="-"/>
            </a:pPr>
            <a:r>
              <a:rPr lang="en-GB" sz="1800">
                <a:solidFill>
                  <a:srgbClr val="202729"/>
                </a:solidFill>
              </a:rPr>
              <a:t>Convective precipitation</a:t>
            </a:r>
            <a:endParaRPr sz="1800">
              <a:solidFill>
                <a:srgbClr val="20272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Font typeface="Arial"/>
              <a:buChar char="-"/>
            </a:pPr>
            <a:r>
              <a:rPr lang="en-GB" sz="1800">
                <a:solidFill>
                  <a:srgbClr val="202729"/>
                </a:solidFill>
              </a:rPr>
              <a:t>Large scale precipitation</a:t>
            </a:r>
            <a:endParaRPr sz="1800">
              <a:solidFill>
                <a:srgbClr val="20272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Font typeface="Arial"/>
              <a:buChar char="-"/>
            </a:pPr>
            <a:r>
              <a:rPr lang="en-GB" sz="1800">
                <a:solidFill>
                  <a:srgbClr val="202729"/>
                </a:solidFill>
              </a:rPr>
              <a:t>Total cloud cover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706f7a8a3b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706f7a8a3b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[1] Mohr, P. J., Taylor, B. N., &amp; Newell, D. B. (2018). CODATA Recommended Values of the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Fundamental Physical Constants: 2018. Rev. Mod. Phys., 88(3).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[2] Wesely, M. L. (1989). Parameterization of Surface Resistances to Gaseous Dry Deposition.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Atmos. Environ., 23, 1293–1304.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[3] Seinfeld, J. H., &amp; Pandis, S. N. (1998). Atmospheric Chemistry and Physics. Wiley.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[4] Zhang, L. et al. (2003). Dry Deposition Velocities for Sulphur Dioxide, Nitric Acid, Ammo-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nia. Atmos. Environ., 37, 1313–1342.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[5] Hersbach, H. et al. (2020). The ERA5 Global Reanalysis. QJRMS, 146, 1999–2049.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[6] Andronache, C. (2003). A Simple Parameterization for Below-Cloud Scavenging. Atmos.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Environ., 37, 4117–4123.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[7] Simpson, D. et al. (2019). EMEP MSC-W Model Description 2019. Norwegian Meteorological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Institute.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[8] Fosnacht, D. R., &amp; Erler, A. (2017). A Fractional Raster Approach for Polygon Overlay.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Computers &amp; Geosciences, 104, 12–20.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6338fd91f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6338fd91f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Paper for nitrogen deposition validation: https://doi.org/10.1016/j.scitotenv.2014.03.112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712c41512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712c41512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70965914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70965914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15.gif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Relationship Id="rId4" Type="http://schemas.openxmlformats.org/officeDocument/2006/relationships/image" Target="../media/image22.png"/><Relationship Id="rId5" Type="http://schemas.openxmlformats.org/officeDocument/2006/relationships/image" Target="../media/image14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gif"/><Relationship Id="rId4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11.gif"/><Relationship Id="rId5" Type="http://schemas.openxmlformats.org/officeDocument/2006/relationships/image" Target="../media/image14.gif"/><Relationship Id="rId6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hyperlink" Target="https://www.ine.es/censoagrario2020/presentacion/index.htm" TargetMode="External"/><Relationship Id="rId7" Type="http://schemas.openxmlformats.org/officeDocument/2006/relationships/image" Target="../media/image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gif"/><Relationship Id="rId4" Type="http://schemas.openxmlformats.org/officeDocument/2006/relationships/image" Target="../media/image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gif"/><Relationship Id="rId4" Type="http://schemas.openxmlformats.org/officeDocument/2006/relationships/hyperlink" Target="https://github.com/ZhonghuaM/PIGS-HOPE/blob/main/nh3_work_flow.pdf" TargetMode="External"/><Relationship Id="rId5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0" Type="http://schemas.openxmlformats.org/officeDocument/2006/relationships/image" Target="../media/image34.png"/><Relationship Id="rId9" Type="http://schemas.openxmlformats.org/officeDocument/2006/relationships/image" Target="../media/image32.png"/><Relationship Id="rId5" Type="http://schemas.openxmlformats.org/officeDocument/2006/relationships/image" Target="../media/image27.png"/><Relationship Id="rId6" Type="http://schemas.openxmlformats.org/officeDocument/2006/relationships/image" Target="../media/image25.png"/><Relationship Id="rId7" Type="http://schemas.openxmlformats.org/officeDocument/2006/relationships/image" Target="../media/image24.png"/><Relationship Id="rId8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31.png"/><Relationship Id="rId5" Type="http://schemas.openxmlformats.org/officeDocument/2006/relationships/image" Target="../media/image4.png"/><Relationship Id="rId6" Type="http://schemas.openxmlformats.org/officeDocument/2006/relationships/image" Target="../media/image30.png"/><Relationship Id="rId7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7602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03325" y="4101002"/>
            <a:ext cx="3416100" cy="8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Clare, Claudia, Zhonghua, Varun and Mahmoud</a:t>
            </a:r>
            <a:endParaRPr sz="2000"/>
          </a:p>
        </p:txBody>
      </p:sp>
      <p:pic>
        <p:nvPicPr>
          <p:cNvPr descr="a man in a suit and tie is smiling in an office . (provided by Tenor)"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7734" y="3182350"/>
            <a:ext cx="3656566" cy="174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2659" y="152400"/>
            <a:ext cx="4078941" cy="2578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Pigs or no!</a:t>
            </a:r>
            <a:endParaRPr/>
          </a:p>
        </p:txBody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1930" y="2464800"/>
            <a:ext cx="3887870" cy="19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625" y="2464800"/>
            <a:ext cx="3887851" cy="19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 title="tave_timelapse-zoom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1963" y="104779"/>
            <a:ext cx="3540074" cy="2142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22"/>
          <p:cNvCxnSpPr/>
          <p:nvPr/>
        </p:nvCxnSpPr>
        <p:spPr>
          <a:xfrm flipH="1" rot="10800000">
            <a:off x="3179250" y="1397175"/>
            <a:ext cx="1235400" cy="110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" name="Google Shape;153;p22"/>
          <p:cNvCxnSpPr/>
          <p:nvPr/>
        </p:nvCxnSpPr>
        <p:spPr>
          <a:xfrm rot="10800000">
            <a:off x="5801775" y="1296075"/>
            <a:ext cx="465600" cy="124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 no!</a:t>
            </a:r>
            <a:endParaRPr/>
          </a:p>
        </p:txBody>
      </p:sp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925" y="954874"/>
            <a:ext cx="7668152" cy="381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5713" y="347150"/>
            <a:ext cx="4192575" cy="2071938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Fertilizers! </a:t>
            </a:r>
            <a:endParaRPr/>
          </a:p>
        </p:txBody>
      </p:sp>
      <p:cxnSp>
        <p:nvCxnSpPr>
          <p:cNvPr id="167" name="Google Shape;167;p24"/>
          <p:cNvCxnSpPr/>
          <p:nvPr/>
        </p:nvCxnSpPr>
        <p:spPr>
          <a:xfrm flipH="1" rot="10800000">
            <a:off x="2372800" y="1713200"/>
            <a:ext cx="1146000" cy="70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8" name="Google Shape;16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5700" y="2571750"/>
            <a:ext cx="4192575" cy="20697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p24"/>
          <p:cNvCxnSpPr/>
          <p:nvPr/>
        </p:nvCxnSpPr>
        <p:spPr>
          <a:xfrm>
            <a:off x="2372800" y="2419100"/>
            <a:ext cx="1168800" cy="7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34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</a:t>
            </a:r>
            <a:r>
              <a:rPr b="1" lang="en-GB" sz="34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All models are wrong</a:t>
            </a:r>
            <a:r>
              <a:rPr lang="en-GB" sz="34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</a:t>
            </a:r>
            <a:endParaRPr sz="340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5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rgbClr val="B7B7B7"/>
                </a:solidFill>
              </a:rPr>
              <a:t>and so is this one….</a:t>
            </a:r>
            <a:endParaRPr i="1">
              <a:solidFill>
                <a:srgbClr val="B7B7B7"/>
              </a:solidFill>
            </a:endParaRPr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3558" y="0"/>
            <a:ext cx="342443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 txBox="1"/>
          <p:nvPr>
            <p:ph type="title"/>
          </p:nvPr>
        </p:nvSpPr>
        <p:spPr>
          <a:xfrm>
            <a:off x="265500" y="190275"/>
            <a:ext cx="4045200" cy="115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320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Conclusion:</a:t>
            </a:r>
            <a:endParaRPr sz="3100">
              <a:solidFill>
                <a:srgbClr val="FF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6925" y="3471075"/>
            <a:ext cx="1785075" cy="178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Improvements for next time</a:t>
            </a:r>
            <a:endParaRPr/>
          </a:p>
        </p:txBody>
      </p:sp>
      <p:sp>
        <p:nvSpPr>
          <p:cNvPr id="184" name="Google Shape;184;p26"/>
          <p:cNvSpPr txBox="1"/>
          <p:nvPr>
            <p:ph idx="1" type="body"/>
          </p:nvPr>
        </p:nvSpPr>
        <p:spPr>
          <a:xfrm>
            <a:off x="311700" y="1152475"/>
            <a:ext cx="568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Improved e</a:t>
            </a:r>
            <a:r>
              <a:rPr lang="en-GB" sz="2000"/>
              <a:t>stimate of Vd value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Incorporate land cover components for a spatially variable Vd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sz="2000"/>
              <a:t>LIDAR/Canopy height model of vegetation height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Validation or comparison against other data (e.g. local measurements)</a:t>
            </a:r>
            <a:endParaRPr sz="20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descr="a man standing in front of a white board with the words &quot; it could be improved &quot; (provided by Tenor)" id="185" name="Google Shape;1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7300" y="353150"/>
            <a:ext cx="2841900" cy="284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Research questions</a:t>
            </a:r>
            <a:endParaRPr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1152475"/>
            <a:ext cx="446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Can we estimate ammonia deposition using satellite data?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Do these estimates suggested Impact on </a:t>
            </a:r>
            <a:r>
              <a:rPr lang="en-GB"/>
              <a:t>sensitive</a:t>
            </a:r>
            <a:r>
              <a:rPr lang="en-GB"/>
              <a:t> habitats in a study area?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Can we identify protected sites under threat from deposition in a study area?</a:t>
            </a:r>
            <a:endParaRPr/>
          </a:p>
        </p:txBody>
      </p:sp>
      <p:pic>
        <p:nvPicPr>
          <p:cNvPr descr="a horse is grazing in a field with the words been put out to pastor (provided by Tenor)"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8250" y="2867847"/>
            <a:ext cx="3699325" cy="207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dustrial machinery (provided by Getty Images)" id="70" name="Google Shape;70;p14"/>
          <p:cNvPicPr preferRelativeResize="0"/>
          <p:nvPr/>
        </p:nvPicPr>
        <p:blipFill rotWithShape="1">
          <a:blip r:embed="rId4">
            <a:alphaModFix/>
          </a:blip>
          <a:srcRect b="8674" l="31666" r="26021" t="42373"/>
          <a:stretch/>
        </p:blipFill>
        <p:spPr>
          <a:xfrm>
            <a:off x="5233100" y="231250"/>
            <a:ext cx="3424476" cy="263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Study Area?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1152475"/>
            <a:ext cx="296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5" title="NH3_emission_total_2019-20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3600" y="-12"/>
            <a:ext cx="5615201" cy="360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 title="tave_timelapse1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999" y="928325"/>
            <a:ext cx="3836999" cy="3640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 title="tave_timelapse-zoom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225" y="1157763"/>
            <a:ext cx="5255923" cy="318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 rotWithShape="1">
          <a:blip r:embed="rId6">
            <a:alphaModFix/>
          </a:blip>
          <a:srcRect b="0" l="0" r="0" t="13103"/>
          <a:stretch/>
        </p:blipFill>
        <p:spPr>
          <a:xfrm>
            <a:off x="6733075" y="3354075"/>
            <a:ext cx="1995675" cy="160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Pigs!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68600"/>
            <a:ext cx="4567351" cy="380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072" y="1026197"/>
            <a:ext cx="4375950" cy="34909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p16"/>
          <p:cNvGrpSpPr/>
          <p:nvPr/>
        </p:nvGrpSpPr>
        <p:grpSpPr>
          <a:xfrm>
            <a:off x="2981250" y="3961075"/>
            <a:ext cx="1496775" cy="556050"/>
            <a:chOff x="3007200" y="3858675"/>
            <a:chExt cx="1496775" cy="556050"/>
          </a:xfrm>
        </p:grpSpPr>
        <p:pic>
          <p:nvPicPr>
            <p:cNvPr id="90" name="Google Shape;90;p16"/>
            <p:cNvPicPr preferRelativeResize="0"/>
            <p:nvPr/>
          </p:nvPicPr>
          <p:blipFill rotWithShape="1">
            <a:blip r:embed="rId5">
              <a:alphaModFix/>
            </a:blip>
            <a:srcRect b="79299" l="0" r="23786" t="0"/>
            <a:stretch/>
          </p:blipFill>
          <p:spPr>
            <a:xfrm>
              <a:off x="3007200" y="3858675"/>
              <a:ext cx="1496775" cy="314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6"/>
            <p:cNvPicPr preferRelativeResize="0"/>
            <p:nvPr/>
          </p:nvPicPr>
          <p:blipFill rotWithShape="1">
            <a:blip r:embed="rId5">
              <a:alphaModFix/>
            </a:blip>
            <a:srcRect b="16995" l="0" r="23786" t="62304"/>
            <a:stretch/>
          </p:blipFill>
          <p:spPr>
            <a:xfrm>
              <a:off x="3007200" y="4100275"/>
              <a:ext cx="1496775" cy="3144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" name="Google Shape;92;p16"/>
          <p:cNvSpPr txBox="1"/>
          <p:nvPr/>
        </p:nvSpPr>
        <p:spPr>
          <a:xfrm>
            <a:off x="102075" y="4517125"/>
            <a:ext cx="447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Data source: </a:t>
            </a:r>
            <a:r>
              <a:rPr lang="en-GB"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Institute</a:t>
            </a:r>
            <a:r>
              <a:rPr lang="en-GB"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of national statistics, 2020 Agricultural Census.</a:t>
            </a:r>
            <a:endParaRPr sz="1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GB" sz="1000" u="sng">
                <a:solidFill>
                  <a:schemeClr val="hlink"/>
                </a:solidFill>
                <a:hlinkClick r:id="rId6"/>
              </a:rPr>
              <a:t>Agricultural Census 2020</a:t>
            </a:r>
            <a:endParaRPr sz="1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4620675" y="4674725"/>
            <a:ext cx="447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Data source: FAO?</a:t>
            </a:r>
            <a:endParaRPr sz="1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a pig is sitting in front of a book and covering its eyes with its hands and says #mindblown . (provided by Tenor)" id="94" name="Google Shape;9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77379" y="1076675"/>
            <a:ext cx="3536725" cy="299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Datasets</a:t>
            </a:r>
            <a:endParaRPr b="1"/>
          </a:p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311700" y="1152475"/>
            <a:ext cx="6487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200"/>
              <a:t>Satellite data - IASI</a:t>
            </a:r>
            <a:r>
              <a:rPr lang="en-GB" sz="7200"/>
              <a:t> - </a:t>
            </a:r>
            <a:r>
              <a:rPr lang="en-GB" sz="7200"/>
              <a:t>monthly mean NH</a:t>
            </a:r>
            <a:r>
              <a:rPr baseline="-25000" lang="en-GB" sz="7200"/>
              <a:t>3</a:t>
            </a:r>
            <a:r>
              <a:rPr lang="en-GB" sz="7200"/>
              <a:t> Jan 2019 - May 2022</a:t>
            </a:r>
            <a:endParaRPr sz="7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7200"/>
              <a:t>Sensitive/protected areas: </a:t>
            </a:r>
            <a:r>
              <a:rPr lang="en-GB" sz="7200"/>
              <a:t>Subset of Natura 2000 - Special Area of Conservation (SAC): Bogs, Marshes, Water fringed vegetation, Fens in Spain</a:t>
            </a:r>
            <a:endParaRPr sz="7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7200"/>
              <a:t>Data- Era5 reanalysis data = monthly 2019:2022</a:t>
            </a:r>
            <a:endParaRPr b="1" sz="7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7200"/>
              <a:t>Sentinel-2 - </a:t>
            </a:r>
            <a:r>
              <a:rPr lang="en-GB" sz="7200"/>
              <a:t>Atmospherically corrected L2a - NDVI</a:t>
            </a:r>
            <a:endParaRPr sz="7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7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a black background with white text that says transmitting on it (provided by Tenor)"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4825" y="0"/>
            <a:ext cx="2946675" cy="1017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 illustration of a satellite with a white antenna on top (provided by Tenor)" id="102" name="Google Shape;1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8725" y="1152475"/>
            <a:ext cx="2313575" cy="231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Method: Deposition modelling</a:t>
            </a:r>
            <a:endParaRPr/>
          </a:p>
        </p:txBody>
      </p:sp>
      <p:pic>
        <p:nvPicPr>
          <p:cNvPr descr="a close up of a woman 's face with a triangle and a mathematical equation on it . (provided by Tenor)" id="108" name="Google Shape;108;p18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6744825" y="174875"/>
            <a:ext cx="2265450" cy="14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129675" y="4772700"/>
            <a:ext cx="628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4"/>
              </a:rPr>
              <a:t>PIGS-HOPE/nh3_work_flow.pdf at main · ZhonghuaM/PIGS-HOPE</a:t>
            </a:r>
            <a:endParaRPr/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751" y="1017725"/>
            <a:ext cx="6170026" cy="384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311700" y="66050"/>
            <a:ext cx="8520600" cy="9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Results:</a:t>
            </a:r>
            <a:r>
              <a:rPr lang="en-GB"/>
              <a:t> Wet + dry = Total deposition</a:t>
            </a:r>
            <a:endParaRPr/>
          </a:p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19" title="NH3_dry_2019-08.png"/>
          <p:cNvPicPr preferRelativeResize="0"/>
          <p:nvPr/>
        </p:nvPicPr>
        <p:blipFill rotWithShape="1">
          <a:blip r:embed="rId3">
            <a:alphaModFix/>
          </a:blip>
          <a:srcRect b="0" l="16862" r="20936" t="0"/>
          <a:stretch/>
        </p:blipFill>
        <p:spPr>
          <a:xfrm>
            <a:off x="33725" y="2781100"/>
            <a:ext cx="2098925" cy="189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 title="NH3_dry_2019-09.png"/>
          <p:cNvPicPr preferRelativeResize="0"/>
          <p:nvPr/>
        </p:nvPicPr>
        <p:blipFill rotWithShape="1">
          <a:blip r:embed="rId4">
            <a:alphaModFix/>
          </a:blip>
          <a:srcRect b="0" l="17704" r="21286" t="0"/>
          <a:stretch/>
        </p:blipFill>
        <p:spPr>
          <a:xfrm>
            <a:off x="2152625" y="2724150"/>
            <a:ext cx="2133199" cy="19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 title="NH3_dry_2019-10.png"/>
          <p:cNvPicPr preferRelativeResize="0"/>
          <p:nvPr/>
        </p:nvPicPr>
        <p:blipFill rotWithShape="1">
          <a:blip r:embed="rId5">
            <a:alphaModFix/>
          </a:blip>
          <a:srcRect b="0" l="17110" r="20692" t="0"/>
          <a:stretch/>
        </p:blipFill>
        <p:spPr>
          <a:xfrm>
            <a:off x="4285775" y="2781107"/>
            <a:ext cx="2098949" cy="1898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 title="NH3_dry_2019-11.png"/>
          <p:cNvPicPr preferRelativeResize="0"/>
          <p:nvPr/>
        </p:nvPicPr>
        <p:blipFill rotWithShape="1">
          <a:blip r:embed="rId6">
            <a:alphaModFix/>
          </a:blip>
          <a:srcRect b="0" l="17310" r="20488" t="0"/>
          <a:stretch/>
        </p:blipFill>
        <p:spPr>
          <a:xfrm>
            <a:off x="6372200" y="2766125"/>
            <a:ext cx="2098949" cy="1898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 title="NH3_wet_2019-08.png"/>
          <p:cNvPicPr preferRelativeResize="0"/>
          <p:nvPr/>
        </p:nvPicPr>
        <p:blipFill rotWithShape="1">
          <a:blip r:embed="rId7">
            <a:alphaModFix/>
          </a:blip>
          <a:srcRect b="0" l="18187" r="19611" t="0"/>
          <a:stretch/>
        </p:blipFill>
        <p:spPr>
          <a:xfrm>
            <a:off x="109930" y="673570"/>
            <a:ext cx="2098939" cy="1898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 title="NH3_wet_2019-09.png"/>
          <p:cNvPicPr preferRelativeResize="0"/>
          <p:nvPr/>
        </p:nvPicPr>
        <p:blipFill rotWithShape="1">
          <a:blip r:embed="rId8">
            <a:alphaModFix/>
          </a:blip>
          <a:srcRect b="0" l="18253" r="20120" t="0"/>
          <a:stretch/>
        </p:blipFill>
        <p:spPr>
          <a:xfrm>
            <a:off x="2191964" y="655875"/>
            <a:ext cx="2098939" cy="191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 title="NH3_wet_2019-10.png"/>
          <p:cNvPicPr preferRelativeResize="0"/>
          <p:nvPr/>
        </p:nvPicPr>
        <p:blipFill rotWithShape="1">
          <a:blip r:embed="rId9">
            <a:alphaModFix/>
          </a:blip>
          <a:srcRect b="0" l="17805" r="19565" t="0"/>
          <a:stretch/>
        </p:blipFill>
        <p:spPr>
          <a:xfrm>
            <a:off x="4273999" y="655887"/>
            <a:ext cx="2133202" cy="1915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 title="NH3_wet_2019-11.png"/>
          <p:cNvPicPr preferRelativeResize="0"/>
          <p:nvPr/>
        </p:nvPicPr>
        <p:blipFill rotWithShape="1">
          <a:blip r:embed="rId10">
            <a:alphaModFix/>
          </a:blip>
          <a:srcRect b="0" l="18648" r="20189" t="0"/>
          <a:stretch/>
        </p:blipFill>
        <p:spPr>
          <a:xfrm>
            <a:off x="6400000" y="679075"/>
            <a:ext cx="2098951" cy="1930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 title="NH3_wet_2019-09.png"/>
          <p:cNvPicPr preferRelativeResize="0"/>
          <p:nvPr/>
        </p:nvPicPr>
        <p:blipFill rotWithShape="1">
          <a:blip r:embed="rId8">
            <a:alphaModFix/>
          </a:blip>
          <a:srcRect b="0" l="80181" r="7063" t="0"/>
          <a:stretch/>
        </p:blipFill>
        <p:spPr>
          <a:xfrm>
            <a:off x="8486425" y="214514"/>
            <a:ext cx="534526" cy="2357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 title="NH3_dry_2019-11.png"/>
          <p:cNvPicPr preferRelativeResize="0"/>
          <p:nvPr/>
        </p:nvPicPr>
        <p:blipFill rotWithShape="1">
          <a:blip r:embed="rId6">
            <a:alphaModFix/>
          </a:blip>
          <a:srcRect b="0" l="80134" r="3470" t="0"/>
          <a:stretch/>
        </p:blipFill>
        <p:spPr>
          <a:xfrm>
            <a:off x="8444200" y="2483075"/>
            <a:ext cx="724601" cy="248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283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10200"/>
            <a:ext cx="9082648" cy="239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144501"/>
            <a:ext cx="1995682" cy="184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0482" y="3144501"/>
            <a:ext cx="5057387" cy="184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485"/>
            <a:ext cx="9143998" cy="407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Results: </a:t>
            </a:r>
            <a:r>
              <a:rPr lang="en-GB"/>
              <a:t>Temporal Patterns</a:t>
            </a:r>
            <a:endParaRPr/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758" y="1017724"/>
            <a:ext cx="8146493" cy="388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8575" y="1118675"/>
            <a:ext cx="7266099" cy="368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